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20"/>
  </p:notesMasterIdLst>
  <p:sldIdLst>
    <p:sldId id="347" r:id="rId3"/>
    <p:sldId id="350" r:id="rId4"/>
    <p:sldId id="296" r:id="rId5"/>
    <p:sldId id="345" r:id="rId6"/>
    <p:sldId id="351" r:id="rId7"/>
    <p:sldId id="352" r:id="rId8"/>
    <p:sldId id="353" r:id="rId9"/>
    <p:sldId id="354" r:id="rId10"/>
    <p:sldId id="346" r:id="rId11"/>
    <p:sldId id="360" r:id="rId12"/>
    <p:sldId id="355" r:id="rId13"/>
    <p:sldId id="356" r:id="rId14"/>
    <p:sldId id="357" r:id="rId15"/>
    <p:sldId id="361" r:id="rId16"/>
    <p:sldId id="358" r:id="rId17"/>
    <p:sldId id="359" r:id="rId18"/>
    <p:sldId id="349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78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质量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81000" y="1641566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测质量前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首先把天平放在水平桌面上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将游码置于标尺左端的零刻度线处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若指针偏向中央刻度线的左侧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则应向右移动平衡螺母直至横梁水平平衡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由题图知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标尺的分度值为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金属块的质量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g+5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g+3.6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 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28.6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609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380485"/>
            <a:ext cx="1710725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规律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6" name="25MKG07.eps" descr="id:214749713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61524" y="1005766"/>
            <a:ext cx="8102283" cy="4309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602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34267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关于托盘天平的使用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下列说法正确的是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称量时将物体放在左盘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用镊子按从小到大的顺序向右盘加砝码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称量时若指针指在分度盘左侧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应向右调节平衡螺母直到指针指到分度盘中央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称量时若使用严重磨损的砝码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则测量值比真实值偏大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称量时若指针指在分度盘右侧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应继续向右盘加砝码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9264783" y="944777"/>
            <a:ext cx="44435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52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0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质量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的特殊测量方法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实验室常用的托盘天平如图甲所示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其分度值为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AW8QXR53.eps" descr="id:214749714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80791" y="1174926"/>
            <a:ext cx="6005250" cy="2453048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3593384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用托盘天平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直接测得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枚大头针的质量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原因是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用托盘天平测量多枚大头针的质量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所加砝码及游码的位置如图乙所示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表明多枚大头针的质量是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数得多枚大头针的个数为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3 625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枚大头针的质量约为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2918032" y="3593384"/>
            <a:ext cx="902811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502184" y="4121923"/>
            <a:ext cx="4583306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一枚大头针的质量小于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5 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g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648200" y="5278868"/>
            <a:ext cx="1172116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72.5 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g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0066496" y="5829024"/>
            <a:ext cx="902811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02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674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矩形 8"/>
              <p:cNvSpPr>
                <a:spLocks noChangeAspect="1"/>
              </p:cNvSpPr>
              <p:nvPr/>
            </p:nvSpPr>
            <p:spPr>
              <a:xfrm>
                <a:off x="381000" y="1471637"/>
                <a:ext cx="11430000" cy="252998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sz="280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由于大头针的质量远小于托盘天平的分度值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所以无法直接测量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枚大头针的质量。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右盘中砝码的质量为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g+20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游码的质量为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2.5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所以多枚大头针的质量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g+20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g+2.5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g=72.5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(3)1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枚大头针的质量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m'=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den>
                    </m:f>
                    <m:r>
                      <a:rPr lang="en-US" altLang="zh-CN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72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625</m:t>
                        </m:r>
                      </m:den>
                    </m:f>
                  </m:oMath>
                </a14:m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=0.02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471637"/>
                <a:ext cx="11430000" cy="2529988"/>
              </a:xfrm>
              <a:prstGeom prst="rect">
                <a:avLst/>
              </a:prstGeom>
              <a:blipFill rotWithShape="0">
                <a:blip r:embed="rId2"/>
                <a:stretch>
                  <a:fillRect l="-1120" t="-482" b="-19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5837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721947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规律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是一种特殊的测量方法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累积法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在利用刻度尺测量一张纸的厚度时也用到了这种方法。当被测物体的量小于测量工具的分度值时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一般要用到这种方法。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182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25750"/>
            <a:ext cx="952055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小晶同学利用天平测量一枚订书钉的质量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AW8QXR54.eps" descr="id:214749715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52542" y="778236"/>
            <a:ext cx="3251540" cy="1505057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2283293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她把天平放在水平台面上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把游码移到标尺左端的零刻度线处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发现指针指在分度盘的右侧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要使横梁水平平衡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她应将平衡螺母向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调节横梁水平平衡后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枚订书钉放在左盘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横梁重新水平平衡时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右盘中的砝码和游码所对应的刻度如图所示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枚订书钉的质量是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通过计算可得到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枚订书钉的质量。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她没有用天平直接测量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枚订书钉的质量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是因为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10050517" y="2849710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左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744311" y="4510343"/>
            <a:ext cx="633507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9.4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850981" y="5655301"/>
            <a:ext cx="934101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一枚订书钉的质量小于天平的分度值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天平测量不出其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质量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63583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05393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目标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学习概览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05393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4053937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目标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学习概览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542925885"/>
              </p:ext>
            </p:extLst>
          </p:nvPr>
        </p:nvGraphicFramePr>
        <p:xfrm>
          <a:off x="381000" y="1223361"/>
          <a:ext cx="11430000" cy="4267200"/>
        </p:xfrm>
        <a:graphic>
          <a:graphicData uri="http://schemas.openxmlformats.org/drawingml/2006/table">
            <a:tbl>
              <a:tblPr firstRow="1" firstCol="1" bandRow="1"/>
              <a:tblGrid>
                <a:gridCol w="5715000"/>
                <a:gridCol w="5715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素养目标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思维导图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通过分析实例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初步认识质量的概念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知道质量的单位及换算。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通过实验操作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掌握天平的使用方法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会用天平测量物体的质量。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科学探究、物理观念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通过观察、实验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理解质量是不随物体的形状、物态、空间位置而变化的物理量。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科学探究、物理观念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" name="25MKG06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14309" y="1964339"/>
            <a:ext cx="4994822" cy="2811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128768"/>
            <a:ext cx="11430000" cy="39546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质量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质量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物体所含物质的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叫质量。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单位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质量的基本单位是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常用单位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(2)1 t=__________kg=__________g=__________mg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物体的质量不随它的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而改变。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401676" y="168024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多少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07414" y="2779861"/>
            <a:ext cx="159210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千克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(kg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)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408566" y="2787805"/>
            <a:ext cx="105349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克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(g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)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358871" y="2779861"/>
            <a:ext cx="169148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毫克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(mg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)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74616" y="3342242"/>
            <a:ext cx="97334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吨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(t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)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915510" y="3921028"/>
            <a:ext cx="723275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r>
              <a:rPr lang="en-US" altLang="zh-CN" sz="2800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 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146487" y="3931566"/>
            <a:ext cx="723275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r>
              <a:rPr lang="en-US" altLang="zh-CN" sz="2800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 </a:t>
            </a:r>
            <a:endParaRPr lang="zh-CN" altLang="en-US" sz="28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388713" y="3931566"/>
            <a:ext cx="723275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r>
              <a:rPr lang="en-US" altLang="zh-CN" sz="2800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 </a:t>
            </a:r>
            <a:endParaRPr lang="zh-CN" altLang="en-US" sz="28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299902" y="445657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形状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6493030" y="4456578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物态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8526518" y="445657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位置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440880"/>
            <a:ext cx="11430000" cy="50749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微判断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下列是对日常生活中一些物理量的估测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正确的打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2800" dirty="0">
                <a:solidFill>
                  <a:srgbClr val="000000"/>
                </a:solidFill>
                <a:latin typeface="Cambria Math" panose="02040503050406030204" pitchFamily="18" charset="0"/>
                <a:ea typeface="NEU-BZ-S92" panose="02020503000000020003" pitchFamily="18" charset="-122"/>
                <a:cs typeface="Times New Roman" panose="02020603050405020304" pitchFamily="18" charset="0"/>
              </a:rPr>
              <a:t>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错误的打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“×”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一只鸡的质量约为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一枚鸡蛋的质量约为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一个乒乓球的质量约为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一个苹果的质量约为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一瓶矿泉水的质量约为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一支普通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铅笔的质量约为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(7)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一名普通中学生的质量约为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102687" y="1614845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316613" y="2182757"/>
            <a:ext cx="4154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b="1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648029" y="2715567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469592" y="3251949"/>
            <a:ext cx="4154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b="1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855314" y="3807949"/>
            <a:ext cx="4154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b="1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565318" y="4358360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649400" y="4923015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93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21258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质量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的测量工具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生活中常用的物体质量的测量工具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实验室中常用的物体质量的测量工具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使用托盘天平的注意事项。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被测物体的质量不能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超过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向盘中加减砝码时要用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手接触砝码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把砝码弄湿、弄脏。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潮湿的物体和化学药品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直接放到天平的托盘中。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592614" y="1062951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秤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877837" y="1631650"/>
            <a:ext cx="99257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天平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103421" y="275155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称量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837386" y="329358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镊子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513463" y="329358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0233799" y="3298396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768746" y="442534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41750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551595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用托盘天平测量物体的质量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托盘天平的构造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AW8QXR50.eps" descr="id:214749708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8150" y="1747541"/>
            <a:ext cx="6995850" cy="2930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31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34986"/>
            <a:ext cx="248978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天平的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使用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graphicFrame>
        <p:nvGraphicFramePr>
          <p:cNvPr id="5" name="表格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814809669"/>
              </p:ext>
            </p:extLst>
          </p:nvPr>
        </p:nvGraphicFramePr>
        <p:xfrm>
          <a:off x="381000" y="1097982"/>
          <a:ext cx="11430000" cy="4115147"/>
        </p:xfrm>
        <a:graphic>
          <a:graphicData uri="http://schemas.openxmlformats.org/drawingml/2006/table">
            <a:tbl>
              <a:tblPr firstRow="1" firstCol="1" bandRow="1"/>
              <a:tblGrid>
                <a:gridCol w="964324"/>
                <a:gridCol w="10465676"/>
              </a:tblGrid>
              <a:tr h="4572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放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将托盘天平放在</a:t>
                      </a:r>
                      <a:r>
                        <a:rPr lang="en-US" sz="28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</a:t>
                      </a:r>
                      <a:r>
                        <a:rPr lang="en-US" altLang="zh-CN" sz="28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____</a:t>
                      </a:r>
                      <a:r>
                        <a:rPr lang="en-US" sz="28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上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将游码移到标尺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调节横梁上的平衡螺母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使指针指在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把被测物体放在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砝码放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en-US" altLang="zh-CN" sz="28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用镊子加减砝码并调节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在标尺上的位置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直至横梁</a:t>
                      </a:r>
                      <a:r>
                        <a:rPr lang="en-US" sz="28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读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被测物体的质量等于</a:t>
                      </a:r>
                      <a:r>
                        <a:rPr lang="en-US" sz="28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lang="en-US" sz="28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之和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收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称量完毕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把被测物体取下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用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将砝码放回砝码盒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用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把游码拨回标尺的零刻度线处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986048" y="1004176"/>
            <a:ext cx="206979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水平的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桌面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996558" y="1488480"/>
            <a:ext cx="314701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左端的零刻度线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977056" y="1914494"/>
            <a:ext cx="278794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分度盘的中线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196255" y="2398798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左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盘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517524" y="239235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右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盘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839254" y="282481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游码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399413" y="2823606"/>
            <a:ext cx="242887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恢复水平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平衡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550564" y="3298899"/>
            <a:ext cx="242887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砝码的总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质量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7143573" y="3319919"/>
            <a:ext cx="494237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游码左端在标尺上对应的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质量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256283" y="4230586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镊子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846675" y="466151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镊子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09400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30566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天平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的使用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测量金属块的质量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的实验时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小明将天平放在水平桌面上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移动游码至标尺左端的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若此时指针偏向中央刻度线的左侧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应将平衡螺母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调节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。天平平衡时砝码使用情况和游码位置如图所示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则金属块的质量为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5" name="AW8QXR51.eps" descr="id:214749711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04279" y="3785951"/>
            <a:ext cx="2127445" cy="1988363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4001727" y="2021506"/>
            <a:ext cx="179247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零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刻度线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81552" y="2608722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右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214209" y="3156578"/>
            <a:ext cx="902811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28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303</TotalTime>
  <Words>913</Words>
  <Application>Microsoft Office PowerPoint</Application>
  <PresentationFormat>宽屏</PresentationFormat>
  <Paragraphs>117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4" baseType="lpstr">
      <vt:lpstr>NEU-BZ-S92</vt:lpstr>
      <vt:lpstr>方正兰亭中黑_GBK</vt:lpstr>
      <vt:lpstr>方正书宋_GBK</vt:lpstr>
      <vt:lpstr>方正正黑简体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41</cp:revision>
  <dcterms:created xsi:type="dcterms:W3CDTF">2021-07-19T03:09:34Z</dcterms:created>
  <dcterms:modified xsi:type="dcterms:W3CDTF">2025-09-22T07:52:33Z</dcterms:modified>
</cp:coreProperties>
</file>